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7.jpg" ContentType="image/png"/>
  <Override PartName="/ppt/media/image18.jpg" ContentType="image/png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3" r:id="rId3"/>
    <p:sldId id="262" r:id="rId4"/>
    <p:sldId id="264" r:id="rId5"/>
    <p:sldId id="267" r:id="rId6"/>
    <p:sldId id="265" r:id="rId7"/>
    <p:sldId id="268" r:id="rId8"/>
    <p:sldId id="269" r:id="rId9"/>
    <p:sldId id="270" r:id="rId10"/>
    <p:sldId id="272" r:id="rId11"/>
    <p:sldId id="266" r:id="rId12"/>
    <p:sldId id="273" r:id="rId13"/>
    <p:sldId id="27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30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hardagreene/PERTHdotnet-CardVis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AU" dirty="0" err="1"/>
              <a:t>oogle</a:t>
            </a:r>
            <a:r>
              <a:rPr lang="en-AU" dirty="0"/>
              <a:t> GCP and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/>
              <a:t>.Net</a:t>
            </a:r>
            <a:r>
              <a:rPr lang="en-AU" dirty="0"/>
              <a:t> Users Group</a:t>
            </a:r>
          </a:p>
          <a:p>
            <a:r>
              <a:rPr lang="en-AU" baseline="30000" dirty="0"/>
              <a:t>t</a:t>
            </a:r>
            <a:r>
              <a:rPr lang="en-AU" dirty="0"/>
              <a:t>18</a:t>
            </a:r>
            <a:r>
              <a:rPr lang="en-AU" baseline="30000" dirty="0"/>
              <a:t>th</a:t>
            </a:r>
            <a:r>
              <a:rPr lang="en-AU" dirty="0"/>
              <a:t> December 2018</a:t>
            </a:r>
          </a:p>
        </p:txBody>
      </p:sp>
    </p:spTree>
    <p:extLst>
      <p:ext uri="{BB962C8B-B14F-4D97-AF65-F5344CB8AC3E}">
        <p14:creationId xmlns:p14="http://schemas.microsoft.com/office/powerpoint/2010/main" val="413156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D1F1-26A9-452D-97FC-944A2688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91BE5-BBFC-4B68-869C-B79EBC084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D2C71-9BB6-4E22-943F-CDCCE8F1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70" y="326571"/>
            <a:ext cx="8603059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2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69D2-11CF-4931-816E-1A19946C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</a:t>
            </a:r>
            <a:r>
              <a:rPr lang="en-US" dirty="0" err="1"/>
              <a:t>AutoML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3E6-CC02-44D8-90D1-5FC79741A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62" y="1316851"/>
            <a:ext cx="7581901" cy="3953436"/>
          </a:xfrm>
        </p:spPr>
        <p:txBody>
          <a:bodyPr/>
          <a:lstStyle/>
          <a:p>
            <a:r>
              <a:rPr lang="en-US" dirty="0"/>
              <a:t>Great option for custom labels</a:t>
            </a:r>
          </a:p>
          <a:p>
            <a:pPr lvl="1"/>
            <a:r>
              <a:rPr lang="en-US" dirty="0"/>
              <a:t>Allows training</a:t>
            </a:r>
          </a:p>
          <a:p>
            <a:pPr lvl="1"/>
            <a:r>
              <a:rPr lang="en-US" dirty="0"/>
              <a:t>With as few as 100 images</a:t>
            </a:r>
          </a:p>
          <a:p>
            <a:pPr lvl="1"/>
            <a:r>
              <a:rPr lang="en-US" dirty="0"/>
              <a:t>Maybe eventually export model for </a:t>
            </a:r>
            <a:br>
              <a:rPr lang="en-US" dirty="0"/>
            </a:br>
            <a:r>
              <a:rPr lang="en-US" dirty="0"/>
              <a:t>                      edge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05182-612D-4E53-9E38-21A60B68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70" y="3164622"/>
            <a:ext cx="915176" cy="127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2D70E-1C26-43D9-92B7-F57F7E893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2" y="3379378"/>
            <a:ext cx="915177" cy="1277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2A64A-563B-443F-9AF5-B8A72B7C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21" y="3730207"/>
            <a:ext cx="915177" cy="1277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6FD77-B869-4459-BD86-EC3C7275E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291" y="4904862"/>
            <a:ext cx="827118" cy="12034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022032-4FE5-42D3-B785-FAB544E68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34" y="5155157"/>
            <a:ext cx="802320" cy="11673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DABD49-3480-4B50-A84D-4ABA105A4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725" y="5367297"/>
            <a:ext cx="764468" cy="111226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AA2D8C-8ADE-4CFC-8401-8BF76524C7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1151" y="4485334"/>
            <a:ext cx="1405314" cy="1339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57FE02-AC65-4D57-8EE9-E549A83F48F9}"/>
              </a:ext>
            </a:extLst>
          </p:cNvPr>
          <p:cNvSpPr txBox="1"/>
          <p:nvPr/>
        </p:nvSpPr>
        <p:spPr>
          <a:xfrm>
            <a:off x="3480716" y="383570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“Magic”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F09E3-BC7F-4C1E-958B-1838F85297D0}"/>
              </a:ext>
            </a:extLst>
          </p:cNvPr>
          <p:cNvSpPr txBox="1"/>
          <p:nvPr/>
        </p:nvSpPr>
        <p:spPr>
          <a:xfrm>
            <a:off x="3470334" y="60487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“Playing”</a:t>
            </a:r>
            <a:endParaRPr lang="en-AU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6ED7F9C-4C37-4437-9DC8-3CC957DEA900}"/>
              </a:ext>
            </a:extLst>
          </p:cNvPr>
          <p:cNvSpPr/>
          <p:nvPr/>
        </p:nvSpPr>
        <p:spPr>
          <a:xfrm rot="1186197">
            <a:off x="3564273" y="4383753"/>
            <a:ext cx="1273105" cy="480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36484D-93C7-463E-B3D0-551D51E9B1C1}"/>
              </a:ext>
            </a:extLst>
          </p:cNvPr>
          <p:cNvSpPr/>
          <p:nvPr/>
        </p:nvSpPr>
        <p:spPr>
          <a:xfrm rot="20260910">
            <a:off x="3538987" y="5460223"/>
            <a:ext cx="1273105" cy="480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6B48E1B-C1BD-4300-BBB9-A36E6105F8D2}"/>
              </a:ext>
            </a:extLst>
          </p:cNvPr>
          <p:cNvSpPr/>
          <p:nvPr/>
        </p:nvSpPr>
        <p:spPr>
          <a:xfrm>
            <a:off x="6229892" y="4914880"/>
            <a:ext cx="757696" cy="480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DD964FD-2A3B-479A-A05A-BE7A97B65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1077" y="2457182"/>
            <a:ext cx="1247949" cy="15146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98655B5-300D-41C6-A25A-B61832DA312D}"/>
              </a:ext>
            </a:extLst>
          </p:cNvPr>
          <p:cNvSpPr/>
          <p:nvPr/>
        </p:nvSpPr>
        <p:spPr>
          <a:xfrm rot="7763723">
            <a:off x="5951087" y="4113718"/>
            <a:ext cx="577453" cy="480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901CF8-181B-40FC-9497-337E5FAD9FC0}"/>
              </a:ext>
            </a:extLst>
          </p:cNvPr>
          <p:cNvSpPr txBox="1"/>
          <p:nvPr/>
        </p:nvSpPr>
        <p:spPr>
          <a:xfrm>
            <a:off x="7165942" y="4929543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“Magic”</a:t>
            </a:r>
          </a:p>
          <a:p>
            <a:r>
              <a:rPr lang="en-US" dirty="0"/>
              <a:t>Confidence=99%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474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A2BE-83BB-489B-94B2-CD8D11A8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Deploy </a:t>
            </a:r>
            <a:r>
              <a:rPr lang="en-AU"/>
              <a:t>the App to GCP!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FDDD31-54A6-4299-A1EA-7EFB17D81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860" y="1930739"/>
            <a:ext cx="7581901" cy="42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03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C6EC-4787-4636-B6F9-73A46588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3A3B-F3F1-4E2B-97B6-0C1954C5B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and images available on GitHub</a:t>
            </a:r>
          </a:p>
          <a:p>
            <a:pPr marL="403225" lvl="1" indent="0">
              <a:buNone/>
            </a:pPr>
            <a:r>
              <a:rPr lang="en-AU" dirty="0">
                <a:hlinkClick r:id="rId2"/>
              </a:rPr>
              <a:t>https://github.com/richardagreene/PERTHdotnet-CardVision</a:t>
            </a:r>
            <a:r>
              <a:rPr lang="en-AU" dirty="0"/>
              <a:t> </a:t>
            </a:r>
          </a:p>
          <a:p>
            <a:r>
              <a:rPr lang="en-US" dirty="0"/>
              <a:t>Presentation in repo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921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E514-5CB1-453D-9D1B-D8F11C42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E38F1-8399-4792-9821-E5DD22A2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is Google Cloud Platform?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 focus on AI and some of the basics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I’m a developer, get me out of here!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 application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Lessons Learned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948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C2C30-F863-4F08-B488-C461419D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 Cloud Platform?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D73E8-7316-467F-9154-41256968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it?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6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5148-6BDB-4466-9EDE-BC2A856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-209077"/>
            <a:ext cx="7581901" cy="1653988"/>
          </a:xfrm>
        </p:spPr>
        <p:txBody>
          <a:bodyPr/>
          <a:lstStyle/>
          <a:p>
            <a:r>
              <a:rPr lang="en-US" dirty="0"/>
              <a:t>Why focus on AI?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8DB65-8395-4716-B589-21150A80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High adoption expected.</a:t>
            </a:r>
          </a:p>
          <a:p>
            <a:r>
              <a:rPr lang="en-US" dirty="0"/>
              <a:t>“No brain, no gain”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Two-thirds of companies</a:t>
            </a:r>
          </a:p>
          <a:p>
            <a:pPr marL="739775" lvl="2" indent="0">
              <a:buNone/>
            </a:pPr>
            <a:r>
              <a:rPr lang="en-US" dirty="0"/>
              <a:t>struggle with finding and </a:t>
            </a:r>
          </a:p>
          <a:p>
            <a:pPr marL="739775" lvl="2" indent="0">
              <a:buNone/>
            </a:pPr>
            <a:r>
              <a:rPr lang="en-US" sz="1900" dirty="0"/>
              <a:t>acquiring AI talent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83% struggle with retention. </a:t>
            </a:r>
          </a:p>
          <a:p>
            <a:r>
              <a:rPr lang="en-US" dirty="0"/>
              <a:t>One solution (Hire.google.com) is using AI to find AI developers. </a:t>
            </a:r>
          </a:p>
          <a:p>
            <a:r>
              <a:rPr lang="en-US" dirty="0"/>
              <a:t>To help bridge the gap, cloud suppliers are providing “pre-trained”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7972E-AAA1-43AF-834E-FD78E470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89" y="2057520"/>
            <a:ext cx="3250997" cy="148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530AA-F61A-4BED-8773-8330E8CC44FE}"/>
              </a:ext>
            </a:extLst>
          </p:cNvPr>
          <p:cNvSpPr txBox="1"/>
          <p:nvPr/>
        </p:nvSpPr>
        <p:spPr>
          <a:xfrm>
            <a:off x="7821409" y="354260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(ISG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48F3A-2C14-4DC1-A233-727DD1C4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2" y="1021976"/>
            <a:ext cx="4545500" cy="800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816A2-CBB4-4164-A94A-97A8A11EB217}"/>
              </a:ext>
            </a:extLst>
          </p:cNvPr>
          <p:cNvSpPr txBox="1"/>
          <p:nvPr/>
        </p:nvSpPr>
        <p:spPr>
          <a:xfrm>
            <a:off x="6719062" y="1807346"/>
            <a:ext cx="201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(PwC Consumer Series 2017)</a:t>
            </a:r>
          </a:p>
        </p:txBody>
      </p:sp>
    </p:spTree>
    <p:extLst>
      <p:ext uri="{BB962C8B-B14F-4D97-AF65-F5344CB8AC3E}">
        <p14:creationId xmlns:p14="http://schemas.microsoft.com/office/powerpoint/2010/main" val="364781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2D7EE3-7FD9-4FCF-B1FD-6DF19FB80478}"/>
              </a:ext>
            </a:extLst>
          </p:cNvPr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B1F7F-33C0-4B1A-A5D4-07D24F4C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basic </a:t>
            </a:r>
            <a:r>
              <a:rPr lang="en-US" dirty="0"/>
              <a:t>AI Concept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7FF4-53F6-41B8-9645-029EA6FF8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62" y="1882587"/>
            <a:ext cx="7581901" cy="4557969"/>
          </a:xfrm>
        </p:spPr>
        <p:txBody>
          <a:bodyPr>
            <a:normAutofit/>
          </a:bodyPr>
          <a:lstStyle/>
          <a:p>
            <a:r>
              <a:rPr lang="en-US" dirty="0"/>
              <a:t>In 1905 George Santayana a philosopher said, “Those who cannot remember the past are condemned to repeat it”</a:t>
            </a:r>
          </a:p>
          <a:p>
            <a:r>
              <a:rPr lang="en-US" dirty="0"/>
              <a:t>In 1980 Dr. Carl Sagan a  cosmologist said, “You have to know the past to understand the present.”</a:t>
            </a:r>
          </a:p>
          <a:p>
            <a:r>
              <a:rPr lang="en-US" dirty="0"/>
              <a:t>In 2012 Robert T Kiyosaki an accountant said, “The best way to predict the future is to study the past, or prognosticate.”</a:t>
            </a:r>
          </a:p>
          <a:p>
            <a:r>
              <a:rPr lang="en-US" dirty="0"/>
              <a:t>AI model training is all about </a:t>
            </a:r>
            <a:r>
              <a:rPr lang="en-US" u="sng" dirty="0"/>
              <a:t>analyzing the past </a:t>
            </a:r>
            <a:r>
              <a:rPr lang="en-US" dirty="0"/>
              <a:t>to </a:t>
            </a:r>
            <a:r>
              <a:rPr lang="en-US" u="sng" dirty="0"/>
              <a:t>predict the future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76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89A2-5789-4CCB-AAB4-6D9C1CAC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developer, not a data scientist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1F0F-37D0-483A-B2F4-E6B6BAE57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43459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Neural Nets are not simple.  Tools mainly are designed for data scientist by data scientist.</a:t>
            </a:r>
          </a:p>
          <a:p>
            <a:r>
              <a:rPr lang="en-US" dirty="0"/>
              <a:t>For Dev there are a few out of the box APIs</a:t>
            </a:r>
          </a:p>
          <a:p>
            <a:pPr lvl="1"/>
            <a:r>
              <a:rPr lang="en-US" dirty="0"/>
              <a:t>Vision API (Label, extract Text, Web search)</a:t>
            </a:r>
          </a:p>
          <a:p>
            <a:pPr lvl="1"/>
            <a:r>
              <a:rPr lang="en-US" dirty="0"/>
              <a:t>Video API  (extract metadata)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Text-to-Speech</a:t>
            </a:r>
          </a:p>
          <a:p>
            <a:pPr lvl="1"/>
            <a:r>
              <a:rPr lang="en-US" dirty="0"/>
              <a:t>Natural Language (extract intent, main use is for Bots)</a:t>
            </a:r>
          </a:p>
          <a:p>
            <a:r>
              <a:rPr lang="en-US" dirty="0"/>
              <a:t>As always, it’s not long before you get to the last 10% for functionality that takes 90% of the effort.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322C-026D-4DD2-925B-E850B8F8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56" y="107577"/>
            <a:ext cx="7581900" cy="177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A47E-734B-49DE-A9E4-51393AC5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 Example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BD5A-1226-4658-9E33-967BC7E79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Landmarks – Where is this?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146F5-EEAD-429E-A7A6-7ACDBFCE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51111"/>
            <a:ext cx="6303963" cy="37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0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C10E-4023-4755-8DBE-7AAF12F4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Example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0FAD-8A15-4F80-A531-BF6BF5360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61" y="1908853"/>
            <a:ext cx="7581901" cy="3953436"/>
          </a:xfrm>
        </p:spPr>
        <p:txBody>
          <a:bodyPr/>
          <a:lstStyle/>
          <a:p>
            <a:r>
              <a:rPr lang="en-AU" dirty="0"/>
              <a:t>Label – what description would you give?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DE835-2F53-44C1-96AE-3822D3B8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2" y="2394789"/>
            <a:ext cx="3608614" cy="203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1AF7C-D34B-4872-AAA7-25A193E7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76" y="2394789"/>
            <a:ext cx="2693136" cy="3233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C1C97D-84D8-4D67-8BEA-6CCAABE94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1" y="3628770"/>
            <a:ext cx="2200171" cy="26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2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62C1-2D61-42E4-B6DB-F463ABF9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Text/OCR Examples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D4EFE-6EBA-44AC-A2C4-DFB65B16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Text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86416-BCFF-4873-B7AE-4301595F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01710" y="2114473"/>
            <a:ext cx="4103912" cy="3077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40418-165B-4285-A348-4C3C92D8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58" y="2990770"/>
            <a:ext cx="3102429" cy="2326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730ED-3E1C-4F99-B175-704909D2C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29324" y="3384097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589</TotalTime>
  <Words>387</Words>
  <Application>Microsoft Office PowerPoint</Application>
  <PresentationFormat>On-screen Show (4:3)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Candara</vt:lpstr>
      <vt:lpstr>Orbit</vt:lpstr>
      <vt:lpstr>Google GCP and AI</vt:lpstr>
      <vt:lpstr>Agenda</vt:lpstr>
      <vt:lpstr>What is Google Cloud Platform?</vt:lpstr>
      <vt:lpstr>Why focus on AI?</vt:lpstr>
      <vt:lpstr>The basic AI Concept</vt:lpstr>
      <vt:lpstr>I’m a developer, not a data scientist</vt:lpstr>
      <vt:lpstr>Landmark Example</vt:lpstr>
      <vt:lpstr>Label Example</vt:lpstr>
      <vt:lpstr>Text/OCR Examples</vt:lpstr>
      <vt:lpstr>Demo</vt:lpstr>
      <vt:lpstr>Finally AutoML</vt:lpstr>
      <vt:lpstr>Deploy the App to GCP!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NGIS Innovation</dc:title>
  <dc:creator>Richard</dc:creator>
  <cp:lastModifiedBy>Richard Greene</cp:lastModifiedBy>
  <cp:revision>50</cp:revision>
  <dcterms:created xsi:type="dcterms:W3CDTF">2018-09-02T11:09:13Z</dcterms:created>
  <dcterms:modified xsi:type="dcterms:W3CDTF">2018-12-17T07:33:49Z</dcterms:modified>
</cp:coreProperties>
</file>